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66" r:id="rId3"/>
    <p:sldId id="265" r:id="rId4"/>
    <p:sldId id="294" r:id="rId5"/>
    <p:sldId id="267" r:id="rId6"/>
    <p:sldId id="293" r:id="rId7"/>
    <p:sldId id="268" r:id="rId8"/>
    <p:sldId id="258" r:id="rId9"/>
    <p:sldId id="295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/>
    <p:restoredTop sz="94667"/>
  </p:normalViewPr>
  <p:slideViewPr>
    <p:cSldViewPr snapToGrid="0" snapToObjects="1">
      <p:cViewPr varScale="1">
        <p:scale>
          <a:sx n="98" d="100"/>
          <a:sy n="98" d="100"/>
        </p:scale>
        <p:origin x="208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01887-ABD8-D447-BD38-98DEF4175210}" type="datetimeFigureOut">
              <a:rPr lang="en-US" smtClean="0"/>
              <a:t>7/23/18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1E7AC-77BF-594E-89BB-6AD24DDD5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40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As this is a </a:t>
            </a:r>
            <a:r>
              <a:rPr lang="en-US" b="1" dirty="0"/>
              <a:t>workshop</a:t>
            </a:r>
            <a:r>
              <a:rPr lang="en-US" dirty="0"/>
              <a:t> and not a sit back and hear the experts panel – we acknowledge the expertise in the room and encourage you to share your reflections, expertise and insights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The presenters have been challenged to consider </a:t>
            </a:r>
            <a:r>
              <a:rPr lang="en-US" b="1" dirty="0"/>
              <a:t>4 key global questions about U=</a:t>
            </a:r>
            <a:r>
              <a:rPr lang="en-US" dirty="0"/>
              <a:t>U and its application across </a:t>
            </a:r>
            <a:r>
              <a:rPr lang="en-US" b="1" dirty="0"/>
              <a:t>different communities </a:t>
            </a:r>
            <a:r>
              <a:rPr lang="en-US" dirty="0"/>
              <a:t>around the world and </a:t>
            </a:r>
            <a:r>
              <a:rPr lang="en-US" b="1" dirty="0"/>
              <a:t>into the future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1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We are keen to hear from yourself about how you are </a:t>
            </a:r>
            <a:r>
              <a:rPr lang="en-US" b="1" dirty="0"/>
              <a:t>addressing these questions in your communities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1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These questions will </a:t>
            </a:r>
            <a:r>
              <a:rPr lang="en-US" b="1" dirty="0"/>
              <a:t>frame the Q&amp;</a:t>
            </a:r>
            <a:r>
              <a:rPr lang="en-US" dirty="0"/>
              <a:t>A and we encourage you to speak up about how you are responding to these questions in your work and in your communities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09D8B-27C9-1241-A478-7FC1826A3D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87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As this is a </a:t>
            </a:r>
            <a:r>
              <a:rPr lang="en-US" b="1" dirty="0"/>
              <a:t>workshop</a:t>
            </a:r>
            <a:r>
              <a:rPr lang="en-US" dirty="0"/>
              <a:t> and not a sit back and hear the experts panel – we acknowledge the expertise in the room and encourage you to share your reflections, expertise and insights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The presenters have been challenged to consider </a:t>
            </a:r>
            <a:r>
              <a:rPr lang="en-US" b="1" dirty="0"/>
              <a:t>4 key global questions about U=</a:t>
            </a:r>
            <a:r>
              <a:rPr lang="en-US" dirty="0"/>
              <a:t>U and its application across </a:t>
            </a:r>
            <a:r>
              <a:rPr lang="en-US" b="1" dirty="0"/>
              <a:t>different communities </a:t>
            </a:r>
            <a:r>
              <a:rPr lang="en-US" dirty="0"/>
              <a:t>around the world and </a:t>
            </a:r>
            <a:r>
              <a:rPr lang="en-US" b="1" dirty="0"/>
              <a:t>into the future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1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We are keen to hear from yourself about how you are </a:t>
            </a:r>
            <a:r>
              <a:rPr lang="en-US" b="1" dirty="0"/>
              <a:t>addressing these questions in your communities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1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These questions will </a:t>
            </a:r>
            <a:r>
              <a:rPr lang="en-US" b="1" dirty="0"/>
              <a:t>frame the Q&amp;</a:t>
            </a:r>
            <a:r>
              <a:rPr lang="en-US" dirty="0"/>
              <a:t>A and we encourage you to speak up about how you are responding to these questions in your work and in your communities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09D8B-27C9-1241-A478-7FC1826A3D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38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As this is a </a:t>
            </a:r>
            <a:r>
              <a:rPr lang="en-US" b="1" dirty="0"/>
              <a:t>workshop</a:t>
            </a:r>
            <a:r>
              <a:rPr lang="en-US" dirty="0"/>
              <a:t> and not a sit back and hear the experts panel – we acknowledge the expertise in the room and encourage you to share your reflections, expertise and insights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The presenters have been challenged to consider </a:t>
            </a:r>
            <a:r>
              <a:rPr lang="en-US" b="1" dirty="0"/>
              <a:t>4 key global questions about U=</a:t>
            </a:r>
            <a:r>
              <a:rPr lang="en-US" dirty="0"/>
              <a:t>U and its application across </a:t>
            </a:r>
            <a:r>
              <a:rPr lang="en-US" b="1" dirty="0"/>
              <a:t>different communities </a:t>
            </a:r>
            <a:r>
              <a:rPr lang="en-US" dirty="0"/>
              <a:t>around the world and </a:t>
            </a:r>
            <a:r>
              <a:rPr lang="en-US" b="1" dirty="0"/>
              <a:t>into the future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1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We are keen to hear from yourself about how you are </a:t>
            </a:r>
            <a:r>
              <a:rPr lang="en-US" b="1" dirty="0"/>
              <a:t>addressing these questions in your communities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1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These questions will </a:t>
            </a:r>
            <a:r>
              <a:rPr lang="en-US" b="1" dirty="0"/>
              <a:t>frame the Q&amp;</a:t>
            </a:r>
            <a:r>
              <a:rPr lang="en-US" dirty="0"/>
              <a:t>A and we encourage you to speak up about how you are responding to these questions in your work and in your communities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09D8B-27C9-1241-A478-7FC1826A3D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20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As this is a </a:t>
            </a:r>
            <a:r>
              <a:rPr lang="en-US" b="1" dirty="0"/>
              <a:t>workshop</a:t>
            </a:r>
            <a:r>
              <a:rPr lang="en-US" dirty="0"/>
              <a:t> and not a sit back and hear the experts panel – we acknowledge the expertise in the room and encourage you to share your reflections, expertise and insights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The presenters have been challenged to consider </a:t>
            </a:r>
            <a:r>
              <a:rPr lang="en-US" b="1" dirty="0"/>
              <a:t>4 key global questions about U=</a:t>
            </a:r>
            <a:r>
              <a:rPr lang="en-US" dirty="0"/>
              <a:t>U and its application across </a:t>
            </a:r>
            <a:r>
              <a:rPr lang="en-US" b="1" dirty="0"/>
              <a:t>different communities </a:t>
            </a:r>
            <a:r>
              <a:rPr lang="en-US" dirty="0"/>
              <a:t>around the world and </a:t>
            </a:r>
            <a:r>
              <a:rPr lang="en-US" b="1" dirty="0"/>
              <a:t>into the future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1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We are keen to hear from yourself about how you are </a:t>
            </a:r>
            <a:r>
              <a:rPr lang="en-US" b="1" dirty="0"/>
              <a:t>addressing these questions in your communities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1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These questions will </a:t>
            </a:r>
            <a:r>
              <a:rPr lang="en-US" b="1" dirty="0"/>
              <a:t>frame the Q&amp;</a:t>
            </a:r>
            <a:r>
              <a:rPr lang="en-US" dirty="0"/>
              <a:t>A and we encourage you to speak up about how you are responding to these questions in your work and in your communities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09D8B-27C9-1241-A478-7FC1826A3D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84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you try to do 2 things at once you end up</a:t>
            </a:r>
            <a:r>
              <a:rPr lang="en-US" baseline="0" dirty="0"/>
              <a:t> doing one more/better than the other. Really hinges on your core motivation. Why are we doing this? Why are we talking about DSD?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4ADC9-0F21-BE45-AF5B-430370A49C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38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As this is a </a:t>
            </a:r>
            <a:r>
              <a:rPr lang="en-US" b="1" dirty="0"/>
              <a:t>workshop</a:t>
            </a:r>
            <a:r>
              <a:rPr lang="en-US" dirty="0"/>
              <a:t> and not a sit back and hear the experts panel – we acknowledge the expertise in the room and encourage you to share your reflections, expertise and insights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The presenters have been challenged to consider </a:t>
            </a:r>
            <a:r>
              <a:rPr lang="en-US" b="1" dirty="0"/>
              <a:t>4 key global questions about U=</a:t>
            </a:r>
            <a:r>
              <a:rPr lang="en-US" dirty="0"/>
              <a:t>U and its application across </a:t>
            </a:r>
            <a:r>
              <a:rPr lang="en-US" b="1" dirty="0"/>
              <a:t>different communities </a:t>
            </a:r>
            <a:r>
              <a:rPr lang="en-US" dirty="0"/>
              <a:t>around the world and </a:t>
            </a:r>
            <a:r>
              <a:rPr lang="en-US" b="1" dirty="0"/>
              <a:t>into the future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1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We are keen to hear from yourself about how you are </a:t>
            </a:r>
            <a:r>
              <a:rPr lang="en-US" b="1" dirty="0"/>
              <a:t>addressing these questions in your communities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1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These questions will </a:t>
            </a:r>
            <a:r>
              <a:rPr lang="en-US" b="1" dirty="0"/>
              <a:t>frame the Q&amp;</a:t>
            </a:r>
            <a:r>
              <a:rPr lang="en-US" dirty="0"/>
              <a:t>A and we encourage you to speak up about how you are responding to these questions in your work and in your communities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09D8B-27C9-1241-A478-7FC1826A3D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69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BB2FC-0E63-3F4E-A345-7942917D3992}" type="datetimeFigureOut">
              <a:rPr lang="en-US" smtClean="0"/>
              <a:t>7/23/18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25AF-5AFF-EF44-B04D-F3DB1EC17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64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BB2FC-0E63-3F4E-A345-7942917D3992}" type="datetimeFigureOut">
              <a:rPr lang="en-US" smtClean="0"/>
              <a:t>7/23/18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25AF-5AFF-EF44-B04D-F3DB1EC17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98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BB2FC-0E63-3F4E-A345-7942917D3992}" type="datetimeFigureOut">
              <a:rPr lang="en-US" smtClean="0"/>
              <a:t>7/23/18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25AF-5AFF-EF44-B04D-F3DB1EC17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27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5764"/>
            <a:ext cx="8229600" cy="4525963"/>
          </a:xfrm>
        </p:spPr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92E98E-871C-AA4E-A8F3-178D39B3E30D}"/>
              </a:ext>
            </a:extLst>
          </p:cNvPr>
          <p:cNvGrpSpPr/>
          <p:nvPr userDrawn="1"/>
        </p:nvGrpSpPr>
        <p:grpSpPr>
          <a:xfrm>
            <a:off x="457201" y="6093339"/>
            <a:ext cx="8229599" cy="539848"/>
            <a:chOff x="457201" y="6093339"/>
            <a:chExt cx="8229599" cy="539848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5845692" y="6212546"/>
              <a:ext cx="10657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7030A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</a:t>
              </a:r>
              <a:r>
                <a:rPr lang="fr-CH" sz="1400" dirty="0" err="1">
                  <a:solidFill>
                    <a:srgbClr val="7030A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UequalsU</a:t>
              </a:r>
              <a:r>
                <a:rPr lang="fr-CH" sz="1400" dirty="0">
                  <a:solidFill>
                    <a:srgbClr val="7030A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 </a:t>
              </a:r>
              <a:endParaRPr lang="en-US" sz="1400" dirty="0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C116690-5031-7546-AF28-8F0B17A320CE}"/>
                </a:ext>
              </a:extLst>
            </p:cNvPr>
            <p:cNvGrpSpPr/>
            <p:nvPr userDrawn="1"/>
          </p:nvGrpSpPr>
          <p:grpSpPr>
            <a:xfrm>
              <a:off x="457201" y="6200696"/>
              <a:ext cx="4479022" cy="375409"/>
              <a:chOff x="2243070" y="6315257"/>
              <a:chExt cx="4706890" cy="375413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041232DE-870B-D442-BA05-A1AE4EF0833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3070" y="6315257"/>
                <a:ext cx="1078472" cy="358060"/>
              </a:xfrm>
              <a:prstGeom prst="rect">
                <a:avLst/>
              </a:prstGeom>
            </p:spPr>
          </p:pic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38ED81E1-A333-D24C-9548-DA837C6DDE1F}"/>
                  </a:ext>
                </a:extLst>
              </p:cNvPr>
              <p:cNvGrpSpPr/>
              <p:nvPr userDrawn="1"/>
            </p:nvGrpSpPr>
            <p:grpSpPr>
              <a:xfrm>
                <a:off x="3514944" y="6315257"/>
                <a:ext cx="3435016" cy="375413"/>
                <a:chOff x="3514944" y="6315257"/>
                <a:chExt cx="3435016" cy="375413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A84E4E4-9FB5-2144-9EC3-3C21EC6D79D1}"/>
                    </a:ext>
                  </a:extLst>
                </p:cNvPr>
                <p:cNvSpPr txBox="1"/>
                <p:nvPr userDrawn="1"/>
              </p:nvSpPr>
              <p:spPr>
                <a:xfrm>
                  <a:off x="3771460" y="6349075"/>
                  <a:ext cx="31785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fr-CH" sz="1400" dirty="0">
                      <a:solidFill>
                        <a:srgbClr val="ED1C24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rPr>
                    <a:t>#AIDS2018  </a:t>
                  </a:r>
                  <a:endParaRPr lang="en-US" sz="1400" dirty="0">
                    <a:solidFill>
                      <a:srgbClr val="ED1C24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7F2A90F2-B4E3-C64D-9E7F-46B0A404282A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14944" y="6315257"/>
                  <a:ext cx="337665" cy="375413"/>
                </a:xfrm>
                <a:prstGeom prst="rect">
                  <a:avLst/>
                </a:prstGeom>
                <a:solidFill>
                  <a:srgbClr val="7030A0"/>
                </a:solidFill>
              </p:spPr>
            </p:pic>
          </p:grp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76382AF-F5A9-DD49-A160-CF2643CD76E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t="16277" b="58788"/>
            <a:stretch/>
          </p:blipFill>
          <p:spPr>
            <a:xfrm>
              <a:off x="7006442" y="6093339"/>
              <a:ext cx="1680358" cy="539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286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BB2FC-0E63-3F4E-A345-7942917D3992}" type="datetimeFigureOut">
              <a:rPr lang="en-US" smtClean="0"/>
              <a:t>7/23/18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25AF-5AFF-EF44-B04D-F3DB1EC17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07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BB2FC-0E63-3F4E-A345-7942917D3992}" type="datetimeFigureOut">
              <a:rPr lang="en-US" smtClean="0"/>
              <a:t>7/23/18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25AF-5AFF-EF44-B04D-F3DB1EC17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23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BB2FC-0E63-3F4E-A345-7942917D3992}" type="datetimeFigureOut">
              <a:rPr lang="en-US" smtClean="0"/>
              <a:t>7/23/18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25AF-5AFF-EF44-B04D-F3DB1EC17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30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BB2FC-0E63-3F4E-A345-7942917D3992}" type="datetimeFigureOut">
              <a:rPr lang="en-US" smtClean="0"/>
              <a:t>7/23/18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25AF-5AFF-EF44-B04D-F3DB1EC17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76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BB2FC-0E63-3F4E-A345-7942917D3992}" type="datetimeFigureOut">
              <a:rPr lang="en-US" smtClean="0"/>
              <a:t>7/23/18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25AF-5AFF-EF44-B04D-F3DB1EC17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32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BB2FC-0E63-3F4E-A345-7942917D3992}" type="datetimeFigureOut">
              <a:rPr lang="en-US" smtClean="0"/>
              <a:t>7/23/18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25AF-5AFF-EF44-B04D-F3DB1EC17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45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BB2FC-0E63-3F4E-A345-7942917D3992}" type="datetimeFigureOut">
              <a:rPr lang="en-US" smtClean="0"/>
              <a:t>7/23/18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25AF-5AFF-EF44-B04D-F3DB1EC17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55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BB2FC-0E63-3F4E-A345-7942917D3992}" type="datetimeFigureOut">
              <a:rPr lang="en-US" smtClean="0"/>
              <a:t>7/23/18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25AF-5AFF-EF44-B04D-F3DB1EC17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64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BB2FC-0E63-3F4E-A345-7942917D3992}" type="datetimeFigureOut">
              <a:rPr lang="en-US" smtClean="0"/>
              <a:t>7/23/18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225AF-5AFF-EF44-B04D-F3DB1EC17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3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3D70D-FA94-8F40-804D-CCD598DE2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694" y="956931"/>
            <a:ext cx="8389089" cy="3307943"/>
          </a:xfrm>
        </p:spPr>
        <p:txBody>
          <a:bodyPr>
            <a:normAutofit/>
          </a:bodyPr>
          <a:lstStyle/>
          <a:p>
            <a:r>
              <a:rPr lang="en-US" sz="7500" dirty="0">
                <a:solidFill>
                  <a:schemeClr val="bg1"/>
                </a:solidFill>
              </a:rPr>
              <a:t>When U ≠ U</a:t>
            </a:r>
            <a:br>
              <a:rPr lang="en-US" dirty="0"/>
            </a:br>
            <a:br>
              <a:rPr lang="en-US" dirty="0"/>
            </a:br>
            <a:r>
              <a:rPr lang="en-US" sz="4500" dirty="0">
                <a:solidFill>
                  <a:schemeClr val="bg1"/>
                </a:solidFill>
              </a:rPr>
              <a:t>A Look into Treatment Education </a:t>
            </a:r>
            <a:br>
              <a:rPr lang="en-US" sz="4500" dirty="0">
                <a:solidFill>
                  <a:schemeClr val="bg1"/>
                </a:solidFill>
              </a:rPr>
            </a:br>
            <a:r>
              <a:rPr lang="en-US" sz="4500" dirty="0">
                <a:solidFill>
                  <a:schemeClr val="bg1"/>
                </a:solidFill>
              </a:rPr>
              <a:t>&amp; Advocacy for U=U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37808B-8ADF-0045-86A8-9018B7E1EF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707824"/>
            <a:ext cx="7830879" cy="1655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Solange Baptiste</a:t>
            </a:r>
          </a:p>
          <a:p>
            <a:r>
              <a:rPr lang="en-US" sz="1500" dirty="0">
                <a:solidFill>
                  <a:schemeClr val="bg1"/>
                </a:solidFill>
              </a:rPr>
              <a:t>July 24, 2018 </a:t>
            </a:r>
          </a:p>
          <a:p>
            <a:r>
              <a:rPr lang="en-US" sz="1500" dirty="0">
                <a:solidFill>
                  <a:schemeClr val="bg1"/>
                </a:solidFill>
              </a:rPr>
              <a:t>Executive Director</a:t>
            </a:r>
          </a:p>
          <a:p>
            <a:r>
              <a:rPr lang="en-US" sz="1500" dirty="0">
                <a:solidFill>
                  <a:schemeClr val="bg1"/>
                </a:solidFill>
              </a:rPr>
              <a:t>International Treatment Preparedness Coalition (ITPC) Global </a:t>
            </a:r>
          </a:p>
        </p:txBody>
      </p:sp>
    </p:spTree>
    <p:extLst>
      <p:ext uri="{BB962C8B-B14F-4D97-AF65-F5344CB8AC3E}">
        <p14:creationId xmlns:p14="http://schemas.microsoft.com/office/powerpoint/2010/main" val="3962212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505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4C8A0-DFE7-0644-82C3-F96AD808A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3495"/>
            <a:ext cx="8229600" cy="69127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WHO IS ITPC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DD770C2-79AC-8A43-9586-EBF178575231}"/>
              </a:ext>
            </a:extLst>
          </p:cNvPr>
          <p:cNvSpPr txBox="1">
            <a:spLocks/>
          </p:cNvSpPr>
          <p:nvPr/>
        </p:nvSpPr>
        <p:spPr>
          <a:xfrm>
            <a:off x="340242" y="1114771"/>
            <a:ext cx="8686800" cy="51551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In 2003, ITPC was founded in South Africa on the principles of justice and accountability</a:t>
            </a:r>
          </a:p>
          <a:p>
            <a:pPr lvl="1"/>
            <a:r>
              <a:rPr lang="en-US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How could people in the global north have access to medicines while their counterparts in the global south were dying?</a:t>
            </a:r>
          </a:p>
          <a:p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ITPC is </a:t>
            </a: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issue-based</a:t>
            </a:r>
          </a:p>
          <a:p>
            <a:pPr lvl="1"/>
            <a:r>
              <a:rPr lang="en-US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We use treatment access as an entry point to ensure the right to health.</a:t>
            </a:r>
          </a:p>
          <a:p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ITPC works with and for </a:t>
            </a: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humans</a:t>
            </a:r>
          </a:p>
          <a:p>
            <a:pPr lvl="1"/>
            <a:r>
              <a:rPr lang="en-US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ITPC works to guarantee optimal treatment as a right for all people living with HIV, particularly for disenfranchised and marginalized populations. </a:t>
            </a:r>
          </a:p>
          <a:p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ITPC supports communities to on </a:t>
            </a: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treatment education, research, evidence-building and advocacy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8443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4C8A0-DFE7-0644-82C3-F96AD808A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31" y="398143"/>
            <a:ext cx="8686800" cy="69127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WHAT IS OUR RELATIONSHIP WITH U=U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ECA24-F125-5341-A3B0-9416B8E8B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198" y="1263629"/>
            <a:ext cx="8771467" cy="4754399"/>
          </a:xfrm>
        </p:spPr>
        <p:txBody>
          <a:bodyPr>
            <a:noAutofit/>
          </a:bodyPr>
          <a:lstStyle/>
          <a:p>
            <a:r>
              <a:rPr lang="en-US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Oct 2017 partnership to </a:t>
            </a:r>
            <a:r>
              <a:rPr lang="en-US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amplify the science behind the U=U message</a:t>
            </a:r>
            <a:r>
              <a:rPr lang="en-US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 among communities of PLHIV </a:t>
            </a:r>
            <a:r>
              <a:rPr lang="en-US" sz="30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worldwide</a:t>
            </a:r>
            <a:r>
              <a:rPr lang="en-US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lang="en-US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Within this context we work to support communities to </a:t>
            </a:r>
            <a:r>
              <a:rPr lang="en-US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utilize key messages in their on-going advocacy work</a:t>
            </a:r>
            <a:r>
              <a:rPr lang="en-US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r>
              <a:rPr lang="en-US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Work in concert with key stakeholders to </a:t>
            </a:r>
            <a:r>
              <a:rPr lang="en-US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respond</a:t>
            </a:r>
            <a:r>
              <a:rPr lang="en-US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 to concerns and questions from communities as we carry out our work on treatment education, community systems strengthening, advocacy and mobilization.</a:t>
            </a:r>
          </a:p>
        </p:txBody>
      </p:sp>
    </p:spTree>
    <p:extLst>
      <p:ext uri="{BB962C8B-B14F-4D97-AF65-F5344CB8AC3E}">
        <p14:creationId xmlns:p14="http://schemas.microsoft.com/office/powerpoint/2010/main" val="3496422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4C8A0-DFE7-0644-82C3-F96AD808A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1276"/>
          </a:xfrm>
        </p:spPr>
        <p:txBody>
          <a:bodyPr>
            <a:normAutofit/>
          </a:bodyPr>
          <a:lstStyle/>
          <a:p>
            <a:r>
              <a:rPr lang="en-US" dirty="0"/>
              <a:t>Undetectable = </a:t>
            </a:r>
            <a:r>
              <a:rPr lang="en-US" dirty="0" err="1"/>
              <a:t>Untransmittable</a:t>
            </a:r>
            <a:endParaRPr lang="en-US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2BD99F0D-9663-7543-BBEA-7F88C8D7B9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711937"/>
            <a:ext cx="5567681" cy="34798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95120D-B417-194B-A9CE-91EEB48E23C7}"/>
              </a:ext>
            </a:extLst>
          </p:cNvPr>
          <p:cNvSpPr txBox="1"/>
          <p:nvPr/>
        </p:nvSpPr>
        <p:spPr>
          <a:xfrm>
            <a:off x="6281495" y="2805506"/>
            <a:ext cx="25123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Treatment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92763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4C8A0-DFE7-0644-82C3-F96AD808A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127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Global South vs Global North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ECA24-F125-5341-A3B0-9416B8E8B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66" y="1093506"/>
            <a:ext cx="8771467" cy="1670959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70000"/>
              </a:lnSpc>
              <a:buNone/>
            </a:pPr>
            <a:r>
              <a:rPr lang="en-AU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How do we ensure that U=U message gets applied both to the global south and global north?</a:t>
            </a:r>
          </a:p>
          <a:p>
            <a:pPr marL="0" indent="0">
              <a:buNone/>
            </a:pP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BD5DFD-D2DF-4848-AE0E-AD5FB677333A}"/>
              </a:ext>
            </a:extLst>
          </p:cNvPr>
          <p:cNvSpPr txBox="1">
            <a:spLocks/>
          </p:cNvSpPr>
          <p:nvPr/>
        </p:nvSpPr>
        <p:spPr>
          <a:xfrm>
            <a:off x="186265" y="2556546"/>
            <a:ext cx="8771467" cy="3635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Need to package messaging to: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different contexts and health systems; therefore responsible messaging looks different:</a:t>
            </a:r>
          </a:p>
          <a:p>
            <a:pPr lvl="2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Link messaging to issues of RVLT, adherence, treatment optimization, etc.</a:t>
            </a:r>
          </a:p>
          <a:p>
            <a:pPr lvl="2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Reflect realities of treatment education in most communities 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Consider how U=U will play out in the context of DSD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Ensure representation and inclusion of all communities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1451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66" y="1365955"/>
            <a:ext cx="8568267" cy="268675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bedrock of ALL demand creation is EDUCATION (knowledge building).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9393DA2-C5D9-3E49-A240-263F3990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6577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DEMAND CREATION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E26BE9-89E9-AF46-8D0A-F715A9D66BA9}"/>
              </a:ext>
            </a:extLst>
          </p:cNvPr>
          <p:cNvGrpSpPr/>
          <p:nvPr/>
        </p:nvGrpSpPr>
        <p:grpSpPr>
          <a:xfrm>
            <a:off x="2559754" y="4078725"/>
            <a:ext cx="4024489" cy="2003953"/>
            <a:chOff x="2342443" y="4109155"/>
            <a:chExt cx="4024489" cy="200395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9B120B8-C31F-6148-9B29-E38DD56B0711}"/>
                </a:ext>
              </a:extLst>
            </p:cNvPr>
            <p:cNvSpPr/>
            <p:nvPr/>
          </p:nvSpPr>
          <p:spPr>
            <a:xfrm>
              <a:off x="2342443" y="5611634"/>
              <a:ext cx="4024489" cy="501474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Education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CEBBDB0-4117-8249-B1CB-57A02E7A8CC1}"/>
                </a:ext>
              </a:extLst>
            </p:cNvPr>
            <p:cNvSpPr/>
            <p:nvPr/>
          </p:nvSpPr>
          <p:spPr>
            <a:xfrm>
              <a:off x="2906887" y="5110160"/>
              <a:ext cx="2895600" cy="50147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Demand Generation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191D86B-305F-794E-A93E-0FCF95CC9AF4}"/>
                </a:ext>
              </a:extLst>
            </p:cNvPr>
            <p:cNvSpPr/>
            <p:nvPr/>
          </p:nvSpPr>
          <p:spPr>
            <a:xfrm>
              <a:off x="3220154" y="4608686"/>
              <a:ext cx="2269065" cy="50147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Advocacy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5A6C38-655F-1F46-8A85-F12E0CB7020E}"/>
                </a:ext>
              </a:extLst>
            </p:cNvPr>
            <p:cNvSpPr/>
            <p:nvPr/>
          </p:nvSpPr>
          <p:spPr>
            <a:xfrm>
              <a:off x="3526363" y="4109155"/>
              <a:ext cx="1656646" cy="50147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Change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81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4C8A0-DFE7-0644-82C3-F96AD808A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127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U=U Advocacy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ECA24-F125-5341-A3B0-9416B8E8B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66" y="3984171"/>
            <a:ext cx="8771467" cy="199935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70000"/>
              </a:lnSpc>
            </a:pPr>
            <a:r>
              <a:rPr lang="en-AU" dirty="0">
                <a:latin typeface="+mj-lt"/>
              </a:rPr>
              <a:t>Clear messaging, holistic messaging</a:t>
            </a:r>
          </a:p>
          <a:p>
            <a:pPr>
              <a:lnSpc>
                <a:spcPct val="170000"/>
              </a:lnSpc>
            </a:pPr>
            <a:r>
              <a:rPr lang="en-AU" dirty="0">
                <a:latin typeface="+mj-lt"/>
              </a:rPr>
              <a:t>Fund communities to be ‘watch-dogs’ and carry out effective advocacy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2C57EC-2481-7349-A197-2145C118F794}"/>
              </a:ext>
            </a:extLst>
          </p:cNvPr>
          <p:cNvSpPr txBox="1">
            <a:spLocks/>
          </p:cNvSpPr>
          <p:nvPr/>
        </p:nvSpPr>
        <p:spPr>
          <a:xfrm>
            <a:off x="186265" y="796097"/>
            <a:ext cx="8771467" cy="3214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en-AU" b="1" i="1" dirty="0">
                <a:latin typeface="+mj-lt"/>
              </a:rPr>
              <a:t>How do we ensure that public health bodies and community members remain steadfast in their commitment </a:t>
            </a:r>
          </a:p>
          <a:p>
            <a:pPr marL="0" indent="0" algn="ctr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en-AU" b="1" i="1" dirty="0">
                <a:latin typeface="+mj-lt"/>
              </a:rPr>
              <a:t>to correct messaging of ZERO risk, and not confound and confuse U=U messaging?</a:t>
            </a:r>
          </a:p>
        </p:txBody>
      </p:sp>
    </p:spTree>
    <p:extLst>
      <p:ext uri="{BB962C8B-B14F-4D97-AF65-F5344CB8AC3E}">
        <p14:creationId xmlns:p14="http://schemas.microsoft.com/office/powerpoint/2010/main" val="13511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E38C8-F37B-3340-ADA2-378268EA7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2046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What is Zero Risk?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15BFD-9B82-B84E-85A0-933B1646E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04" y="1297173"/>
            <a:ext cx="8398392" cy="52020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latin typeface="+mj-lt"/>
              </a:rPr>
              <a:t>Does U=U really mean there is “zero risk” of HIV transmission?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The term “zero risk” refers to certain conditions: </a:t>
            </a:r>
          </a:p>
          <a:p>
            <a:pPr lvl="1"/>
            <a:r>
              <a:rPr lang="en-US" dirty="0">
                <a:latin typeface="+mj-lt"/>
              </a:rPr>
              <a:t>a person is taking ART every day</a:t>
            </a:r>
          </a:p>
          <a:p>
            <a:pPr lvl="1"/>
            <a:r>
              <a:rPr lang="en-US" dirty="0">
                <a:latin typeface="+mj-lt"/>
              </a:rPr>
              <a:t>a person’s viral load has been undetectable for six months </a:t>
            </a:r>
          </a:p>
          <a:p>
            <a:pPr lvl="1"/>
            <a:r>
              <a:rPr lang="en-US" dirty="0">
                <a:latin typeface="+mj-lt"/>
              </a:rPr>
              <a:t>a person’s viral load remains undetectable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This can be complicated for several reasons:</a:t>
            </a:r>
          </a:p>
          <a:p>
            <a:pPr lvl="1"/>
            <a:r>
              <a:rPr lang="en-US" dirty="0">
                <a:latin typeface="+mj-lt"/>
              </a:rPr>
              <a:t>Many people do not have access to routine VLT</a:t>
            </a:r>
          </a:p>
          <a:p>
            <a:pPr lvl="1"/>
            <a:r>
              <a:rPr lang="en-US" dirty="0">
                <a:latin typeface="+mj-lt"/>
              </a:rPr>
              <a:t>Some people do not know if undetectable on the test they took means fewer than 200 copies/ml</a:t>
            </a:r>
          </a:p>
          <a:p>
            <a:pPr lvl="1"/>
            <a:r>
              <a:rPr lang="en-US" dirty="0">
                <a:latin typeface="+mj-lt"/>
              </a:rPr>
              <a:t>People do not always have continuous ART access due to stockouts</a:t>
            </a:r>
          </a:p>
          <a:p>
            <a:pPr lvl="1"/>
            <a:r>
              <a:rPr lang="en-US" dirty="0">
                <a:latin typeface="+mj-lt"/>
              </a:rPr>
              <a:t>People may have difficulty with adherence for many different reasons</a:t>
            </a:r>
          </a:p>
          <a:p>
            <a:r>
              <a:rPr lang="en-US" dirty="0"/>
              <a:t>BUT THAT IS WHAT THE SCIENCE SAYS</a:t>
            </a:r>
          </a:p>
        </p:txBody>
      </p:sp>
    </p:spTree>
    <p:extLst>
      <p:ext uri="{BB962C8B-B14F-4D97-AF65-F5344CB8AC3E}">
        <p14:creationId xmlns:p14="http://schemas.microsoft.com/office/powerpoint/2010/main" val="2791302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E38C8-F37B-3340-ADA2-378268EA7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10343"/>
            <a:ext cx="7886700" cy="467650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What does responsible messaging look like for U=U in resource-constrained settings and where treatment literacy levels are low?</a:t>
            </a:r>
          </a:p>
        </p:txBody>
      </p:sp>
    </p:spTree>
    <p:extLst>
      <p:ext uri="{BB962C8B-B14F-4D97-AF65-F5344CB8AC3E}">
        <p14:creationId xmlns:p14="http://schemas.microsoft.com/office/powerpoint/2010/main" val="864240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</TotalTime>
  <Words>1093</Words>
  <Application>Microsoft Macintosh PowerPoint</Application>
  <PresentationFormat>On-screen Show (4:3)</PresentationFormat>
  <Paragraphs>95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Raleway</vt:lpstr>
      <vt:lpstr>Roboto</vt:lpstr>
      <vt:lpstr>Office Theme</vt:lpstr>
      <vt:lpstr>When U ≠ U  A Look into Treatment Education  &amp; Advocacy for U=U</vt:lpstr>
      <vt:lpstr>WHO IS ITPC</vt:lpstr>
      <vt:lpstr>WHAT IS OUR RELATIONSHIP WITH U=U</vt:lpstr>
      <vt:lpstr>Undetectable = Untransmittable</vt:lpstr>
      <vt:lpstr>Global South vs Global North</vt:lpstr>
      <vt:lpstr>DEMAND CREATION</vt:lpstr>
      <vt:lpstr>U=U Advocacy</vt:lpstr>
      <vt:lpstr>What is Zero Risk?</vt:lpstr>
      <vt:lpstr>What does responsible messaging look like for U=U in resource-constrained settings and where treatment literacy levels are low?</vt:lpstr>
      <vt:lpstr>PowerPoint Presentation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Trisa Taro</dc:creator>
  <cp:lastModifiedBy>Solange Baptiste</cp:lastModifiedBy>
  <cp:revision>32</cp:revision>
  <dcterms:created xsi:type="dcterms:W3CDTF">2018-07-20T17:08:56Z</dcterms:created>
  <dcterms:modified xsi:type="dcterms:W3CDTF">2018-07-23T16:09:28Z</dcterms:modified>
</cp:coreProperties>
</file>